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60" r:id="rId2"/>
    <p:sldId id="261" r:id="rId3"/>
    <p:sldId id="370" r:id="rId4"/>
    <p:sldId id="388" r:id="rId5"/>
    <p:sldId id="389" r:id="rId6"/>
    <p:sldId id="344" r:id="rId7"/>
    <p:sldId id="353" r:id="rId8"/>
    <p:sldId id="387" r:id="rId9"/>
    <p:sldId id="351" r:id="rId10"/>
    <p:sldId id="384" r:id="rId11"/>
    <p:sldId id="385" r:id="rId12"/>
    <p:sldId id="371" r:id="rId13"/>
    <p:sldId id="372" r:id="rId14"/>
    <p:sldId id="392" r:id="rId15"/>
    <p:sldId id="346" r:id="rId16"/>
    <p:sldId id="393" r:id="rId17"/>
    <p:sldId id="391" r:id="rId18"/>
    <p:sldId id="359" r:id="rId19"/>
    <p:sldId id="381" r:id="rId20"/>
    <p:sldId id="360" r:id="rId21"/>
    <p:sldId id="382" r:id="rId22"/>
    <p:sldId id="364" r:id="rId23"/>
    <p:sldId id="383" r:id="rId24"/>
    <p:sldId id="363" r:id="rId25"/>
    <p:sldId id="373" r:id="rId26"/>
    <p:sldId id="375" r:id="rId27"/>
    <p:sldId id="378" r:id="rId28"/>
    <p:sldId id="380" r:id="rId29"/>
    <p:sldId id="379" r:id="rId30"/>
    <p:sldId id="390" r:id="rId31"/>
    <p:sldId id="338" r:id="rId32"/>
    <p:sldId id="311" r:id="rId33"/>
    <p:sldId id="366" r:id="rId34"/>
    <p:sldId id="368" r:id="rId35"/>
    <p:sldId id="26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82"/>
    <p:restoredTop sz="75256"/>
  </p:normalViewPr>
  <p:slideViewPr>
    <p:cSldViewPr snapToGrid="0" snapToObjects="1">
      <p:cViewPr varScale="1">
        <p:scale>
          <a:sx n="49" d="100"/>
          <a:sy n="49" d="100"/>
        </p:scale>
        <p:origin x="12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3667FE-0241-174B-8208-750EC15F3C6A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D53EF-83E6-A54D-9103-6B2178C9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57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0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1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61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56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14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13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41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Gradient boosting is a version of decision trees ... like they cut off the </a:t>
            </a:r>
            <a:r>
              <a:rPr lang="en-US" baseline="0" dirty="0" err="1" smtClean="0"/>
              <a:t>teee</a:t>
            </a:r>
            <a:r>
              <a:rPr lang="en-US" baseline="0" dirty="0" smtClean="0"/>
              <a:t> at some </a:t>
            </a:r>
            <a:r>
              <a:rPr lang="en-US" baseline="0" dirty="0" err="1" smtClean="0"/>
              <a:t>point?Both</a:t>
            </a:r>
            <a:r>
              <a:rPr lang="en-US" baseline="0" dirty="0" smtClean="0"/>
              <a:t> random forest and gradient boosting are optimization of decision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2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23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vector machine, which finds the hyperplane that maximizes the distance to the nearest point in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97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99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64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04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http://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yulearning.blogspot.com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43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8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955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0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9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28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510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04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446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62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428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931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"This is the idea behind the support </a:t>
            </a:r>
            <a:r>
              <a:rPr lang="en-US" baseline="0" dirty="0" err="1" smtClean="0"/>
              <a:t>vectormachine</a:t>
            </a:r>
            <a:r>
              <a:rPr lang="en-US" baseline="0" dirty="0" smtClean="0"/>
              <a:t>, which finds the hyperplane that maximizes the distance to the nearest </a:t>
            </a:r>
            <a:r>
              <a:rPr lang="en-US" baseline="0" dirty="0" err="1" smtClean="0"/>
              <a:t>pointin</a:t>
            </a:r>
            <a:r>
              <a:rPr lang="en-US" baseline="0" dirty="0" smtClean="0"/>
              <a:t> each class (Figure 16-6)."- data science from scratch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54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962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38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56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is not an 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8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00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https://commons.wikimedia.org/wiki/File:Linear_regression.svg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36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78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#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metadatagoals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4BC858-82E5-9242-8878-79D85A70EA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6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4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80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0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89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0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61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70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2815-4420-0C4B-8A38-13E3ACCFADA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2815-4420-0C4B-8A38-13E3ACCFADAC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1EF66-5762-C24F-A5C7-B88A2846CA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8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36100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Machine Learning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Overview</a:t>
            </a:r>
            <a:endParaRPr 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3340"/>
            <a:ext cx="9144000" cy="83744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Programming for Cultural Data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12" y="4928385"/>
            <a:ext cx="4303776" cy="685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56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inferring relationships without class labels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36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  <a:endParaRPr lang="en-US" sz="3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Unsupervised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inferring relationships without class labels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Reinforcement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neural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36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628" y="1105290"/>
            <a:ext cx="246554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Algorithm</a:t>
            </a:r>
            <a:endParaRPr lang="en-US" sz="4400" dirty="0"/>
          </a:p>
        </p:txBody>
      </p:sp>
      <p:sp>
        <p:nvSpPr>
          <p:cNvPr id="14" name="Right Arrow 13"/>
          <p:cNvSpPr/>
          <p:nvPr/>
        </p:nvSpPr>
        <p:spPr>
          <a:xfrm rot="189896">
            <a:off x="3928370" y="1340595"/>
            <a:ext cx="2621390" cy="90785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3183" y="3238559"/>
            <a:ext cx="3297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Validation set</a:t>
            </a:r>
            <a:endParaRPr lang="en-US" sz="4400" dirty="0"/>
          </a:p>
        </p:txBody>
      </p:sp>
      <p:sp>
        <p:nvSpPr>
          <p:cNvPr id="18" name="Rectangle 17"/>
          <p:cNvSpPr/>
          <p:nvPr/>
        </p:nvSpPr>
        <p:spPr>
          <a:xfrm>
            <a:off x="3453272" y="4921242"/>
            <a:ext cx="19117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Test </a:t>
            </a:r>
            <a:r>
              <a:rPr lang="en-US" sz="4400" dirty="0"/>
              <a:t>set</a:t>
            </a:r>
          </a:p>
        </p:txBody>
      </p:sp>
      <p:sp>
        <p:nvSpPr>
          <p:cNvPr id="23" name="Right Arrow 22"/>
          <p:cNvSpPr/>
          <p:nvPr/>
        </p:nvSpPr>
        <p:spPr>
          <a:xfrm rot="4585951">
            <a:off x="7237211" y="3491119"/>
            <a:ext cx="2396979" cy="114738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781272" y="5017066"/>
            <a:ext cx="26113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Real world</a:t>
            </a:r>
            <a:endParaRPr lang="en-US" sz="4400" dirty="0"/>
          </a:p>
        </p:txBody>
      </p:sp>
      <p:sp>
        <p:nvSpPr>
          <p:cNvPr id="25" name="Right Arrow 24"/>
          <p:cNvSpPr/>
          <p:nvPr/>
        </p:nvSpPr>
        <p:spPr>
          <a:xfrm rot="7271827">
            <a:off x="4974291" y="3514955"/>
            <a:ext cx="2832791" cy="112756"/>
          </a:xfrm>
          <a:prstGeom prst="rightArrow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Right Arrow 25"/>
          <p:cNvSpPr/>
          <p:nvPr/>
        </p:nvSpPr>
        <p:spPr>
          <a:xfrm rot="19828837">
            <a:off x="3971354" y="2472469"/>
            <a:ext cx="2787320" cy="226531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37930" y="421614"/>
            <a:ext cx="9071650" cy="21641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16129" y="869020"/>
            <a:ext cx="28173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Training set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936496" y="-45115"/>
            <a:ext cx="16722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mtClean="0"/>
              <a:t>Model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87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K nearest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neighbor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648" y="588112"/>
            <a:ext cx="7551444" cy="4993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37608" y="5729758"/>
            <a:ext cx="30246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Grus</a:t>
            </a:r>
            <a:r>
              <a:rPr lang="en-US" sz="1400" i="1" dirty="0" smtClean="0"/>
              <a:t>, Data </a:t>
            </a:r>
            <a:r>
              <a:rPr lang="en-US" sz="1400" i="1" dirty="0"/>
              <a:t>Science from </a:t>
            </a:r>
            <a:r>
              <a:rPr lang="en-US" sz="1400" i="1" dirty="0" smtClean="0"/>
              <a:t>Scratch (2015)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9691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K nearest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neighbor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the curse of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dimensionality</a:t>
            </a:r>
          </a:p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intuitive, but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very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efficient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648" y="588112"/>
            <a:ext cx="7551444" cy="49938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937608" y="5729758"/>
            <a:ext cx="30246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Grus</a:t>
            </a:r>
            <a:r>
              <a:rPr lang="en-US" sz="1400" i="1" dirty="0" smtClean="0"/>
              <a:t>, Data </a:t>
            </a:r>
            <a:r>
              <a:rPr lang="en-US" sz="1400" i="1" dirty="0"/>
              <a:t>Science from </a:t>
            </a:r>
            <a:r>
              <a:rPr lang="en-US" sz="1400" i="1" dirty="0" smtClean="0"/>
              <a:t>Scratch (2015)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6091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48" y="357909"/>
            <a:ext cx="6885487" cy="55962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65075" y="5932875"/>
            <a:ext cx="30246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Grus</a:t>
            </a:r>
            <a:r>
              <a:rPr lang="en-US" sz="1400" i="1" dirty="0" smtClean="0"/>
              <a:t>, Data </a:t>
            </a:r>
            <a:r>
              <a:rPr lang="en-US" sz="1400" i="1" dirty="0"/>
              <a:t>Science from </a:t>
            </a:r>
            <a:r>
              <a:rPr lang="en-US" sz="1400" i="1" dirty="0" smtClean="0"/>
              <a:t>Scratch (2015)</a:t>
            </a:r>
            <a:endParaRPr lang="en-US" sz="1400" i="1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Logistic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2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umbers in,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classes out</a:t>
            </a:r>
          </a:p>
        </p:txBody>
      </p:sp>
    </p:spTree>
    <p:extLst>
      <p:ext uri="{BB962C8B-B14F-4D97-AF65-F5344CB8AC3E}">
        <p14:creationId xmlns:p14="http://schemas.microsoft.com/office/powerpoint/2010/main" val="804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30275" y="5897316"/>
            <a:ext cx="1741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Wikimedia Commons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Logistic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9" name="Picture 4" descr="https://upload.wikimedia.org/wikipedia/commons/6/6d/Exam_pass_logistic_curve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867" y="848029"/>
            <a:ext cx="6810967" cy="493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umbers in,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classes out</a:t>
            </a:r>
          </a:p>
        </p:txBody>
      </p:sp>
    </p:spTree>
    <p:extLst>
      <p:ext uri="{BB962C8B-B14F-4D97-AF65-F5344CB8AC3E}">
        <p14:creationId xmlns:p14="http://schemas.microsoft.com/office/powerpoint/2010/main" val="41442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3021" y="0"/>
            <a:ext cx="5221941" cy="31017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Logistic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802341" y="2452503"/>
            <a:ext cx="5293659" cy="40998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prone to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overfitting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(i.e., training data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not representative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of real world)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530275" y="5897316"/>
            <a:ext cx="1741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Wikimedia Commons</a:t>
            </a:r>
          </a:p>
        </p:txBody>
      </p:sp>
      <p:pic>
        <p:nvPicPr>
          <p:cNvPr id="14" name="Picture 4" descr="https://upload.wikimedia.org/wikipedia/commons/6/6d/Exam_pass_logistic_curve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867" y="848029"/>
            <a:ext cx="6810967" cy="493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61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39" y="557180"/>
            <a:ext cx="6802690" cy="5319325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590950" y="557180"/>
            <a:ext cx="5221941" cy="310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Support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vector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machine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(SVM)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95742" y="5863450"/>
            <a:ext cx="30246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Grus</a:t>
            </a:r>
            <a:r>
              <a:rPr lang="en-US" sz="1400" i="1" dirty="0" smtClean="0"/>
              <a:t>, Data </a:t>
            </a:r>
            <a:r>
              <a:rPr lang="en-US" sz="1400" i="1" dirty="0"/>
              <a:t>Science from </a:t>
            </a:r>
            <a:r>
              <a:rPr lang="en-US" sz="1400" i="1" dirty="0" smtClean="0"/>
              <a:t>Scratch (2015)</a:t>
            </a:r>
            <a:endParaRPr lang="en-US" sz="1400" i="1" dirty="0"/>
          </a:p>
        </p:txBody>
      </p:sp>
      <p:sp>
        <p:nvSpPr>
          <p:cNvPr id="12" name="Content Placeholder 8"/>
          <p:cNvSpPr>
            <a:spLocks noGrp="1"/>
          </p:cNvSpPr>
          <p:nvPr>
            <p:ph idx="1"/>
          </p:nvPr>
        </p:nvSpPr>
        <p:spPr>
          <a:xfrm>
            <a:off x="802341" y="3658968"/>
            <a:ext cx="5293659" cy="28933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s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earching for a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way to create a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wide boundary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between classes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27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39" y="557180"/>
            <a:ext cx="6802690" cy="5319325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590950" y="557180"/>
            <a:ext cx="5221941" cy="3101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Support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vector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machine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(SVM)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7" name="Content Placeholder 8"/>
          <p:cNvSpPr>
            <a:spLocks noGrp="1"/>
          </p:cNvSpPr>
          <p:nvPr>
            <p:ph idx="1"/>
          </p:nvPr>
        </p:nvSpPr>
        <p:spPr>
          <a:xfrm>
            <a:off x="802341" y="3658968"/>
            <a:ext cx="5293659" cy="28933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fast and pretty good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in a wide range of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applications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95742" y="5863450"/>
            <a:ext cx="30246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Grus</a:t>
            </a:r>
            <a:r>
              <a:rPr lang="en-US" sz="1400" i="1" dirty="0" smtClean="0"/>
              <a:t>, Data </a:t>
            </a:r>
            <a:r>
              <a:rPr lang="en-US" sz="1400" i="1" dirty="0"/>
              <a:t>Science from </a:t>
            </a:r>
            <a:r>
              <a:rPr lang="en-US" sz="1400" i="1" dirty="0" smtClean="0"/>
              <a:t>Scratch (2015)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6580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71" y="267608"/>
            <a:ext cx="9337458" cy="58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Decision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trees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1" y="1002573"/>
            <a:ext cx="5558369" cy="438374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95742" y="5863450"/>
            <a:ext cx="30246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Grus</a:t>
            </a:r>
            <a:r>
              <a:rPr lang="en-US" sz="1400" i="1" dirty="0" smtClean="0"/>
              <a:t>, Data </a:t>
            </a:r>
            <a:r>
              <a:rPr lang="en-US" sz="1400" i="1" dirty="0"/>
              <a:t>Science from </a:t>
            </a:r>
            <a:r>
              <a:rPr lang="en-US" sz="1400" i="1" dirty="0" smtClean="0"/>
              <a:t>Scratch (2015)</a:t>
            </a:r>
            <a:endParaRPr lang="en-US" sz="1400" i="1" dirty="0"/>
          </a:p>
        </p:txBody>
      </p:sp>
      <p:sp>
        <p:nvSpPr>
          <p:cNvPr id="12" name="Content Placeholder 8"/>
          <p:cNvSpPr>
            <a:spLocks noGrp="1"/>
          </p:cNvSpPr>
          <p:nvPr>
            <p:ph idx="1"/>
          </p:nvPr>
        </p:nvSpPr>
        <p:spPr>
          <a:xfrm>
            <a:off x="784412" y="2297772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if x, then y </a:t>
            </a:r>
            <a:r>
              <a:rPr lang="mr-IN" sz="3200" dirty="0" smtClean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8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Decision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trees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idx="1"/>
          </p:nvPr>
        </p:nvSpPr>
        <p:spPr>
          <a:xfrm>
            <a:off x="784412" y="2297772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highly interpretable 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sz="3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results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slower than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SVMs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r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andom forests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and gradient boosting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are improved variations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1" y="1002573"/>
            <a:ext cx="5558369" cy="43837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395742" y="5863450"/>
            <a:ext cx="30246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Grus</a:t>
            </a:r>
            <a:r>
              <a:rPr lang="en-US" sz="1400" i="1" dirty="0" smtClean="0"/>
              <a:t>, Data </a:t>
            </a:r>
            <a:r>
              <a:rPr lang="en-US" sz="1400" i="1" dirty="0"/>
              <a:t>Science from </a:t>
            </a:r>
            <a:r>
              <a:rPr lang="en-US" sz="1400" i="1" dirty="0" smtClean="0"/>
              <a:t>Scratch (2015)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9474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Gaussian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mixture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models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565" y="0"/>
            <a:ext cx="7680435" cy="571232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351782" y="5781248"/>
            <a:ext cx="3268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Zhu, </a:t>
            </a:r>
            <a:r>
              <a:rPr lang="en-US" sz="1400" dirty="0"/>
              <a:t>Yu's Machine Learning </a:t>
            </a:r>
            <a:r>
              <a:rPr lang="en-US" sz="1400" dirty="0" smtClean="0"/>
              <a:t>Garden (2015)</a:t>
            </a:r>
            <a:endParaRPr lang="en-US" sz="1400" dirty="0"/>
          </a:p>
          <a:p>
            <a:endParaRPr lang="en-US" sz="1600" dirty="0"/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784412" y="2474259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assuming that groups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of observations will be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normally distributed</a:t>
            </a:r>
          </a:p>
        </p:txBody>
      </p:sp>
    </p:spTree>
    <p:extLst>
      <p:ext uri="{BB962C8B-B14F-4D97-AF65-F5344CB8AC3E}">
        <p14:creationId xmlns:p14="http://schemas.microsoft.com/office/powerpoint/2010/main" val="189594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73021" y="235890"/>
            <a:ext cx="5221941" cy="2238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Gaussian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mixture </a:t>
            </a:r>
          </a:p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models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4412" y="2474259"/>
            <a:ext cx="5293659" cy="45602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g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ood for reasoning </a:t>
            </a:r>
            <a:b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about</a:t>
            </a: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shades of gray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565" y="0"/>
            <a:ext cx="7680435" cy="571232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51782" y="5781248"/>
            <a:ext cx="326807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Zhu, </a:t>
            </a:r>
            <a:r>
              <a:rPr lang="en-US" sz="1400" dirty="0"/>
              <a:t>Yu's Machine Learning </a:t>
            </a:r>
            <a:r>
              <a:rPr lang="en-US" sz="1400" dirty="0" smtClean="0"/>
              <a:t>Garden (2015)</a:t>
            </a:r>
            <a:endParaRPr lang="en-US" sz="14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98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095992" y="5781441"/>
            <a:ext cx="1741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Wikimedia Commons</a:t>
            </a:r>
            <a:endParaRPr lang="en-US" sz="14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1863712"/>
            <a:ext cx="5221941" cy="2001905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Neural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networks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354" y="568166"/>
            <a:ext cx="9297620" cy="36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4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73021" y="1863712"/>
            <a:ext cx="5221941" cy="2001905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Neural </a:t>
            </a:r>
            <a:b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networks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idx="1"/>
          </p:nvPr>
        </p:nvSpPr>
        <p:spPr>
          <a:xfrm>
            <a:off x="573021" y="3959800"/>
            <a:ext cx="8427544" cy="210507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“the future”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o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utput not interpretable</a:t>
            </a:r>
          </a:p>
          <a:p>
            <a:pPr>
              <a:lnSpc>
                <a:spcPct val="110000"/>
              </a:lnSpc>
            </a:pPr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s</a:t>
            </a: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low, expensive, steep learning curve</a:t>
            </a: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354" y="568166"/>
            <a:ext cx="9297620" cy="366145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095992" y="5781441"/>
            <a:ext cx="1741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Wikimedia Commons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076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703297" y="1198902"/>
          <a:ext cx="8869080" cy="404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</a:t>
                      </a:r>
                      <a:r>
                        <a:rPr lang="en-US" sz="2000" baseline="0" dirty="0" smtClean="0"/>
                        <a:t> 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11.3166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13.1009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17.1638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1.2876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0.0023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8.9224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12.826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13.9563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11.0516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8.5414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14.0572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1.7851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9.1011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10.7928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4.5441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12.0978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10.4598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5.7786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12.4596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17.3005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3.7776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11.1616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17.5108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7.1498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13.6181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10.9546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6.7191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13.0848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3.9394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7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05877" y="636787"/>
            <a:ext cx="1057812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[[11.3166, 13.1009, 17.1638, 1.2876],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[0.0023, 8.9224, 7.3368, 12.826],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[13.9563, 11.0516, 8.5414, 14.0572],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[1.7851, 9.1011, 10.7928, 4.5441],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[12.0978, 10.4598, 5.7786, 12.4596],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[0.28, 17.3005, 3.7776, 11.1616],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[7.3366, 13.3285, 13.3285, 17.5108],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[7.1498, 13.6181, 13.391, 7.3366],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[10.9546, 6.7191, 13.0848, 3.9394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[0, 0, 0, 0, 1, 1, 1, 1, 1, 1]</a:t>
            </a:r>
          </a:p>
        </p:txBody>
      </p:sp>
    </p:spTree>
    <p:extLst>
      <p:ext uri="{BB962C8B-B14F-4D97-AF65-F5344CB8AC3E}">
        <p14:creationId xmlns:p14="http://schemas.microsoft.com/office/powerpoint/2010/main" val="176871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05877" y="636787"/>
            <a:ext cx="1057812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[[11.3166, 13.1009, 17.1638, 1.2876],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[0.0023, 8.9224, 7.3368, 12.826],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[13.9563, 11.0516, 8.5414, 14.0572],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[1.7851, 9.1011, 10.7928, 4.5441],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[12.0978, 10.4598, 5.7786, 12.4596],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[0.28, 17.3005, 3.7776, 11.1616],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[7.3366, 13.3285, 13.3285, 17.5108],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[7.1498, 13.6181, 13.391, 7.3366],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[10.9546, 6.7191, 13.0848, 3.9394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 = [0, 0, 0, 0, 1, 1, 1, 1, 1, 1]</a:t>
            </a:r>
          </a:p>
          <a:p>
            <a:endParaRPr lang="en-US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sklearn.svm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SVC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svm_classifier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SVC(kernel='linear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svm_classifier.fit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y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svm_classifier.predict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[4.4, 9.1, 2.2, 3.2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], [1.1, 2.8, 4.1, 0.4]])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67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02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610291"/>
              </p:ext>
            </p:extLst>
          </p:nvPr>
        </p:nvGraphicFramePr>
        <p:xfrm>
          <a:off x="1703297" y="1198902"/>
          <a:ext cx="8869080" cy="4046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38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</a:t>
                      </a:r>
                      <a:r>
                        <a:rPr lang="en-US" sz="2000" baseline="0" dirty="0" smtClean="0"/>
                        <a:t> 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Feature 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11.3166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13.1009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17.1638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1.2876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0.0023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8.9224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12.826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A</a:t>
                      </a:r>
                      <a:endParaRPr lang="en-US" sz="2000" dirty="0" smtClean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13.9563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11.0516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8.5414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14.0572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A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1.7851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9.1011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10.7928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4.5441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12.0978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10.4598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5.7786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12.4596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17.3005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3.7776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11.1616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</a:t>
                      </a:r>
                      <a:r>
                        <a:rPr lang="en-US" sz="2000" baseline="0" dirty="0" smtClean="0"/>
                        <a:t>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13.3285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17.5108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7.1498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13.6181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13.391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7.3366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465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Label B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10.9546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6.7191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13.0848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3.9394</a:t>
                      </a:r>
                      <a:endParaRPr lang="en-US" sz="2000" dirty="0"/>
                    </a:p>
                  </a:txBody>
                  <a:tcPr marL="99777" marR="99777" marT="49889" marB="49889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29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71" y="267608"/>
            <a:ext cx="9337458" cy="58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5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Bottlenecks to wide application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ompute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xisting metadata quality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H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uman ML training time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T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echnical literacy</a:t>
            </a:r>
          </a:p>
          <a:p>
            <a:pPr>
              <a:lnSpc>
                <a:spcPct val="110000"/>
              </a:lnSpc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C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opyright restrictions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Changes in the past 5 years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Processors are faster.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Storage is cheaper.</a:t>
            </a:r>
          </a:p>
          <a:p>
            <a:pPr>
              <a:lnSpc>
                <a:spcPct val="110000"/>
              </a:lnSpc>
            </a:pPr>
            <a:r>
              <a:rPr lang="en-US" sz="2600" dirty="0" err="1" smtClean="0">
                <a:solidFill>
                  <a:schemeClr val="bg2">
                    <a:lumMod val="25000"/>
                  </a:schemeClr>
                </a:solidFill>
              </a:rPr>
              <a:t>VPSes</a:t>
            </a: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 are friendlier.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core ML tools.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More and better high-level wrappers.</a:t>
            </a:r>
          </a:p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chemeClr val="bg2">
                    <a:lumMod val="25000"/>
                  </a:schemeClr>
                </a:solidFill>
              </a:rPr>
              <a:t>GitHub and Stack Overflow are much larger.</a:t>
            </a: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26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05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20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0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6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985" y="1033769"/>
            <a:ext cx="6961777" cy="46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4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773" y="1033769"/>
            <a:ext cx="6958584" cy="467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number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sz="32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80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22" y="406400"/>
            <a:ext cx="10478477" cy="1284288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Linear Regression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n</a:t>
            </a: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umbers in, numbers 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87" y="1643722"/>
            <a:ext cx="6285156" cy="415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129858" y="5781441"/>
            <a:ext cx="1741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Wikimedia Commons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1351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Regression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number</a:t>
            </a:r>
          </a:p>
          <a:p>
            <a:pPr lvl="1">
              <a:lnSpc>
                <a:spcPct val="110000"/>
              </a:lnSpc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Classification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output: a class (i.e., category)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05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Types of machine learning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732860"/>
            <a:ext cx="10515600" cy="486175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Supervised learning</a:t>
            </a:r>
          </a:p>
          <a:p>
            <a:pPr lvl="1">
              <a:lnSpc>
                <a:spcPct val="110000"/>
              </a:lnSpc>
            </a:pPr>
            <a:r>
              <a:rPr lang="en-US" sz="3200" dirty="0" smtClean="0">
                <a:solidFill>
                  <a:schemeClr val="bg2">
                    <a:lumMod val="25000"/>
                  </a:schemeClr>
                </a:solidFill>
              </a:rPr>
              <a:t>starting with labeled training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4" y="6417255"/>
            <a:ext cx="1695174" cy="2701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253236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45600" y="6417255"/>
            <a:ext cx="294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Stephen McLaughlin  /  @</a:t>
            </a:r>
            <a:r>
              <a:rPr lang="en-US" sz="1200" err="1" smtClean="0">
                <a:solidFill>
                  <a:schemeClr val="tx1">
                    <a:lumMod val="65000"/>
                    <a:lumOff val="35000"/>
                    <a:alpha val="60000"/>
                  </a:schemeClr>
                </a:solidFill>
              </a:rPr>
              <a:t>SteveMcLaugh</a:t>
            </a:r>
            <a:endParaRPr lang="en-US" sz="1200">
              <a:solidFill>
                <a:schemeClr val="tx1">
                  <a:lumMod val="65000"/>
                  <a:lumOff val="35000"/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11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</TotalTime>
  <Words>1161</Words>
  <Application>Microsoft Office PowerPoint</Application>
  <PresentationFormat>Widescreen</PresentationFormat>
  <Paragraphs>331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Mangal</vt:lpstr>
      <vt:lpstr>Office Theme</vt:lpstr>
      <vt:lpstr>Machine Learning Overview</vt:lpstr>
      <vt:lpstr>PowerPoint Presentation</vt:lpstr>
      <vt:lpstr>PowerPoint Presentation</vt:lpstr>
      <vt:lpstr>PowerPoint Presentation</vt:lpstr>
      <vt:lpstr>PowerPoint Presentation</vt:lpstr>
      <vt:lpstr>Types of machine learning</vt:lpstr>
      <vt:lpstr>Linear Regression</vt:lpstr>
      <vt:lpstr>Types of machine learning</vt:lpstr>
      <vt:lpstr>Types of machine learning</vt:lpstr>
      <vt:lpstr>Types of machine learning</vt:lpstr>
      <vt:lpstr>Types of machine learning</vt:lpstr>
      <vt:lpstr>PowerPoint Presentation</vt:lpstr>
      <vt:lpstr>K nearest  neighbor</vt:lpstr>
      <vt:lpstr>K nearest  neighbor</vt:lpstr>
      <vt:lpstr>Logistic  regression</vt:lpstr>
      <vt:lpstr>Logistic  regression</vt:lpstr>
      <vt:lpstr>Logistic 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 networks</vt:lpstr>
      <vt:lpstr>Neural 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Bottlenecks to wide application</vt:lpstr>
      <vt:lpstr>Changes in the past 5 years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McLaughlin, Stephen R</dc:creator>
  <cp:lastModifiedBy>Stephen McLaughlin</cp:lastModifiedBy>
  <cp:revision>129</cp:revision>
  <dcterms:created xsi:type="dcterms:W3CDTF">2017-05-07T13:13:01Z</dcterms:created>
  <dcterms:modified xsi:type="dcterms:W3CDTF">2018-03-22T19:11:06Z</dcterms:modified>
</cp:coreProperties>
</file>